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59" r:id="rId3"/>
    <p:sldId id="260" r:id="rId4"/>
    <p:sldId id="262" r:id="rId5"/>
    <p:sldId id="263" r:id="rId6"/>
    <p:sldId id="265" r:id="rId7"/>
    <p:sldId id="266" r:id="rId8"/>
    <p:sldId id="282" r:id="rId9"/>
    <p:sldId id="283" r:id="rId10"/>
    <p:sldId id="281" r:id="rId11"/>
    <p:sldId id="284" r:id="rId12"/>
    <p:sldId id="285" r:id="rId13"/>
    <p:sldId id="271" r:id="rId14"/>
    <p:sldId id="272" r:id="rId15"/>
    <p:sldId id="270" r:id="rId16"/>
    <p:sldId id="268" r:id="rId17"/>
    <p:sldId id="269" r:id="rId18"/>
    <p:sldId id="273" r:id="rId19"/>
    <p:sldId id="274" r:id="rId20"/>
    <p:sldId id="275" r:id="rId21"/>
    <p:sldId id="276" r:id="rId22"/>
    <p:sldId id="279" r:id="rId23"/>
    <p:sldId id="280" r:id="rId24"/>
    <p:sldId id="277" r:id="rId25"/>
    <p:sldId id="278" r:id="rId26"/>
    <p:sldId id="264" r:id="rId27"/>
    <p:sldId id="286" r:id="rId28"/>
    <p:sldId id="287" r:id="rId29"/>
    <p:sldId id="26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D9C79-85F8-491B-9570-06E8D19D54E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8C84B-CE04-4FC0-B9B9-3592063A1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6BD55-268D-4F87-A721-5C368F759CC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C96BC6-8E1E-4E73-9188-143B697A829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2E5A204-6D6E-45F3-9390-6C3A8CBC8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BC6-8E1E-4E73-9188-143B697A829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204-6D6E-45F3-9390-6C3A8CBC8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BC6-8E1E-4E73-9188-143B697A829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204-6D6E-45F3-9390-6C3A8CBC8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slov, sadržaj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65D8B83-EDED-4A80-ADBF-DC615E49C9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00A10A-34F4-4A3C-A937-B9AA6B053A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C96BC6-8E1E-4E73-9188-143B697A829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E5A204-6D6E-45F3-9390-6C3A8CBC8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C96BC6-8E1E-4E73-9188-143B697A829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2E5A204-6D6E-45F3-9390-6C3A8CBC8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BC6-8E1E-4E73-9188-143B697A829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204-6D6E-45F3-9390-6C3A8CBC8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BC6-8E1E-4E73-9188-143B697A829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204-6D6E-45F3-9390-6C3A8CBC8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C96BC6-8E1E-4E73-9188-143B697A829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E5A204-6D6E-45F3-9390-6C3A8CBC8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6BC6-8E1E-4E73-9188-143B697A829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5A204-6D6E-45F3-9390-6C3A8CBC8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C96BC6-8E1E-4E73-9188-143B697A829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E5A204-6D6E-45F3-9390-6C3A8CBC8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C96BC6-8E1E-4E73-9188-143B697A829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E5A204-6D6E-45F3-9390-6C3A8CBC84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C96BC6-8E1E-4E73-9188-143B697A8295}" type="datetimeFigureOut">
              <a:rPr lang="en-US" smtClean="0"/>
              <a:pPr/>
              <a:t>4/27/2017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E5A204-6D6E-45F3-9390-6C3A8CBC84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86000" y="381000"/>
            <a:ext cx="6400800" cy="2362200"/>
          </a:xfrm>
        </p:spPr>
        <p:txBody>
          <a:bodyPr>
            <a:noAutofit/>
          </a:bodyPr>
          <a:lstStyle/>
          <a:p>
            <a:pPr algn="ctr"/>
            <a:r>
              <a:rPr lang="hr-HR" sz="4400" b="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gibanja</a:t>
            </a:r>
            <a:r>
              <a:rPr lang="hr-HR" sz="4400" b="0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400" b="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veličanstvenog “trećeg kamena </a:t>
            </a:r>
            <a:br>
              <a:rPr lang="hr-HR" sz="4400" b="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hr-HR" sz="4400" b="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od sunca”</a:t>
            </a:r>
            <a:endParaRPr lang="en-US" sz="4400" b="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86000" y="3429000"/>
            <a:ext cx="6172200" cy="32004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hr-HR" sz="45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Željeznička tehnička škola </a:t>
            </a:r>
            <a:r>
              <a:rPr lang="hr-HR" sz="45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Moravice</a:t>
            </a:r>
            <a:endParaRPr lang="hr-HR" sz="4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3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(3. razred – Martina Štimac)</a:t>
            </a:r>
          </a:p>
          <a:p>
            <a:pPr algn="r"/>
            <a:endParaRPr lang="hr-HR" sz="2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3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Voditeljica projekta: Željka </a:t>
            </a:r>
            <a:r>
              <a:rPr lang="hr-HR" sz="3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Vrcelj</a:t>
            </a:r>
            <a:r>
              <a:rPr lang="hr-HR" sz="3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3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</a:t>
            </a:r>
            <a:r>
              <a:rPr lang="hr-HR" sz="3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r"/>
            <a:endParaRPr lang="hr-HR" sz="2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hr-HR" sz="2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15. festival znanosti,</a:t>
            </a:r>
          </a:p>
          <a:p>
            <a:pPr algn="r"/>
            <a:r>
              <a:rPr lang="hr-HR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“Škole za škole” </a:t>
            </a:r>
          </a:p>
          <a:p>
            <a:pPr algn="r"/>
            <a:r>
              <a:rPr lang="hr-HR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Rijeka, 28. travnja 2017.</a:t>
            </a:r>
            <a:endParaRPr lang="en-US" sz="3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određivanje  visine  sunca  </a:t>
            </a:r>
            <a:b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nad  horizontom  –  2</a:t>
            </a:r>
            <a:endParaRPr lang="en-US" sz="3600" dirty="0"/>
          </a:p>
        </p:txBody>
      </p:sp>
      <p:pic>
        <p:nvPicPr>
          <p:cNvPr id="2049" name="Picture 1" descr="C:\Users\Zeljka\Documents\P42761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403" y="1600200"/>
            <a:ext cx="5523194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graf ovisnosti visine sunca </a:t>
            </a:r>
            <a:b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 kulminaciji o datumu mjerenja</a:t>
            </a:r>
            <a:endParaRPr lang="en-US" sz="3600" dirty="0"/>
          </a:p>
        </p:txBody>
      </p:sp>
      <p:pic>
        <p:nvPicPr>
          <p:cNvPr id="28674" name="Picture 2" descr="C:\Users\Zeljka\Documents\P42761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0959"/>
            <a:ext cx="7467600" cy="4792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graf  visine  sunca  tijekom  dana</a:t>
            </a:r>
            <a:endParaRPr lang="en-US" sz="3600" dirty="0"/>
          </a:p>
        </p:txBody>
      </p:sp>
      <p:pic>
        <p:nvPicPr>
          <p:cNvPr id="29698" name="Picture 2" descr="C:\Users\Zeljka\Documents\P42761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9739" y="1600200"/>
            <a:ext cx="5522521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određivanje  trenutka  pravog podneva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3000" b="1" i="1" dirty="0" smtClean="0">
                <a:latin typeface="Arial" pitchFamily="34" charset="0"/>
                <a:cs typeface="Arial" pitchFamily="34" charset="0"/>
              </a:rPr>
              <a:t>15. 2. 2017.</a:t>
            </a:r>
            <a:endParaRPr lang="hr-HR" sz="30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b="1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= - 14 min 13 s  (</a:t>
            </a:r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jednadžba vremena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) 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   = 12 h – j =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 12 h 14 min 13 s</a:t>
            </a:r>
          </a:p>
          <a:p>
            <a:pPr>
              <a:buNone/>
            </a:pPr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srednje Sunčevo vrijeme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                      	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b="1" dirty="0" err="1" smtClean="0">
                <a:latin typeface="Arial" pitchFamily="34" charset="0"/>
                <a:cs typeface="Arial" pitchFamily="34" charset="0"/>
              </a:rPr>
              <a:t>λ</a:t>
            </a:r>
            <a:r>
              <a:rPr lang="hr-HR" sz="2800" b="1" baseline="-25000" dirty="0" err="1" smtClean="0">
                <a:latin typeface="Arial" pitchFamily="34" charset="0"/>
                <a:cs typeface="Arial" pitchFamily="34" charset="0"/>
              </a:rPr>
              <a:t>Moravice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15°2´53˝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1 h 12 s 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				     (zemljopisna dužina)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15°     1 h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b="1" dirty="0" err="1" smtClean="0">
                <a:latin typeface="Arial" pitchFamily="34" charset="0"/>
                <a:cs typeface="Arial" pitchFamily="34" charset="0"/>
              </a:rPr>
              <a:t>Δ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λ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= | n · 15° –  λ | = 12 s  ,   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= 1 (broj zone)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b="1" dirty="0" smtClean="0">
                <a:latin typeface="Arial" pitchFamily="34" charset="0"/>
                <a:cs typeface="Arial" pitchFamily="34" charset="0"/>
              </a:rPr>
              <a:t>SEV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=     – 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Δλ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12 h 14 min 1 s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r-HR" sz="2800" b="1" i="1" dirty="0" smtClean="0">
                <a:latin typeface="Arial" pitchFamily="34" charset="0"/>
                <a:cs typeface="Arial" pitchFamily="34" charset="0"/>
              </a:rPr>
              <a:t>trenutak pravog 			   podneva prema SEV – u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1752600" y="5486401"/>
          <a:ext cx="342900" cy="533400"/>
        </p:xfrm>
        <a:graphic>
          <a:graphicData uri="http://schemas.openxmlformats.org/presentationml/2006/ole">
            <p:oleObj spid="_x0000_s1026" name="Jednadžba" r:id="rId3" imgW="114120" imgH="177480" progId="Equation.3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8" name="Jednadžba" r:id="rId4" imgW="114120" imgH="215640" progId="Equation.3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819400" y="4724400"/>
          <a:ext cx="431800" cy="457200"/>
        </p:xfrm>
        <a:graphic>
          <a:graphicData uri="http://schemas.openxmlformats.org/presentationml/2006/ole">
            <p:oleObj spid="_x0000_s1029" name="Jednadžba" r:id="rId5" imgW="126720" imgH="152280" progId="Equation.3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762000" y="2667000"/>
          <a:ext cx="533400" cy="601783"/>
        </p:xfrm>
        <a:graphic>
          <a:graphicData uri="http://schemas.openxmlformats.org/presentationml/2006/ole">
            <p:oleObj spid="_x0000_s1032" name="Jednadžba" r:id="rId6" imgW="1141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graf trenutaka pravog podneva</a:t>
            </a:r>
            <a:endParaRPr lang="en-US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graf trenutaka pravog podneva u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Moravicama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tijekom godine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Zeljka\Documents\P4276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4922538" cy="3383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pravo i srednje podne – </a:t>
            </a:r>
            <a:r>
              <a:rPr lang="hr-HR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moravice</a:t>
            </a:r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(1)  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27. 12.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hr-H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16. 4.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hr-H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15. 6.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hr-H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3. 9.</a:t>
            </a:r>
            <a:r>
              <a:rPr lang="hr-HR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–  SEV ≈ 12 h  →  pravo i srednje podne se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podudaraju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6626" name="Picture 2" descr="C:\Users\Zeljka\Documents\Zemlja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000">
            <a:off x="4381448" y="2994948"/>
            <a:ext cx="3837284" cy="1554480"/>
          </a:xfrm>
          <a:prstGeom prst="rect">
            <a:avLst/>
          </a:prstGeom>
          <a:noFill/>
        </p:spPr>
      </p:pic>
      <p:pic>
        <p:nvPicPr>
          <p:cNvPr id="26627" name="Picture 3" descr="C:\Users\Zeljka\Documents\Zemlja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581400"/>
            <a:ext cx="3285271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pravo i srednje podne – </a:t>
            </a:r>
            <a:r>
              <a:rPr lang="hr-HR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moravice</a:t>
            </a:r>
            <a:r>
              <a:rPr lang="hr-H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(2) 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2. 11.</a:t>
            </a:r>
            <a:r>
              <a:rPr lang="hr-HR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–  SEV = 11 h 43 min 24 s  →  pravo podne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brza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. stiže 16 min 36 s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ranije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16. 5.</a:t>
            </a:r>
            <a:r>
              <a:rPr lang="hr-HR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–  SEV = 11 h 56 min 6 s  →  pravo podne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brza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. stiže 3 min 54 s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ranije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5. 2.</a:t>
            </a:r>
            <a:r>
              <a:rPr lang="hr-HR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–  SEV = 12 h 14 min 46 s  →  pravo podne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zaostaje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. stiže 14 min 46 s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kasnije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25. 7.</a:t>
            </a:r>
            <a:r>
              <a:rPr lang="hr-HR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–  SEV = 12 h 6 min 15 s  →  pravo podne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zaostaje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. stiže 6 min 15 s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kasnije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pravo i srednje podne – </a:t>
            </a:r>
            <a:r>
              <a:rPr lang="hr-HR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moravice</a:t>
            </a:r>
            <a:r>
              <a:rPr lang="hr-H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(3) 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22. 3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–  SEV = 12 h 7 min 1 s  →  pravo podne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zaostaje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. stiže 7 min 1 s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kasnije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20. 6.</a:t>
            </a:r>
            <a:r>
              <a:rPr lang="hr-HR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–  SEV = 12 h 1 min 4 s  →  pravo podne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zaostaje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. stiže 1 min 4 s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kasnije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hr-H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23. 9.</a:t>
            </a:r>
            <a:r>
              <a:rPr lang="hr-HR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–  SEV = 11 h 52 min 30 s  →  pravo podne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brza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. stiže 7 min 30 s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ranije</a:t>
            </a:r>
          </a:p>
          <a:p>
            <a:r>
              <a:rPr lang="hr-H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22. 12.</a:t>
            </a:r>
            <a:r>
              <a:rPr lang="hr-HR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–  SEV = 11 h 57 min 55 s  →  pravo podne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brza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. stiže 2 min 5 s </a:t>
            </a:r>
            <a:r>
              <a:rPr lang="hr-HR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ranije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pravo i srednje podne – </a:t>
            </a:r>
            <a:r>
              <a:rPr lang="hr-HR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moravice</a:t>
            </a:r>
            <a:r>
              <a:rPr lang="hr-H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(4) 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pravo podne ne podudara se sa srednjim</a:t>
            </a: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800" dirty="0" smtClean="0">
                <a:latin typeface="Arial" pitchFamily="34" charset="0"/>
                <a:cs typeface="Arial" pitchFamily="34" charset="0"/>
              </a:rPr>
              <a:t>Sunce se ne giba jednoliko po ekliptici – ne prelazi svakog dana jednake kutove → Zemlja se po eliptičnoj putanji giba promjenljivom brzinom (zimi se giba brže oko Sunca nego li ljeti, jer je zimi bliže Suncu)</a:t>
            </a:r>
          </a:p>
          <a:p>
            <a:pPr lvl="1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pravo i srednje podne – </a:t>
            </a:r>
            <a:r>
              <a:rPr lang="hr-HR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moravice</a:t>
            </a:r>
            <a:r>
              <a:rPr lang="hr-H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(5) 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pravo podne ne podudara se sa srednjim</a:t>
            </a:r>
          </a:p>
          <a:p>
            <a:pPr marL="274320" lvl="1">
              <a:spcBef>
                <a:spcPts val="600"/>
              </a:spcBef>
              <a:buSzPct val="70000"/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800" dirty="0" smtClean="0">
                <a:latin typeface="Arial" pitchFamily="34" charset="0"/>
                <a:cs typeface="Arial" pitchFamily="34" charset="0"/>
              </a:rPr>
              <a:t>ekliptika se ne podudara s nebeskim ekvatorom (nagnuta je prema ekvatoru) → Sunce mijenja kutnu udaljenost od ekvatora – osim što se giba paralelno s ekvatorom, giba se i u smjeru okomitom na ekvator</a:t>
            </a:r>
          </a:p>
          <a:p>
            <a:pPr marL="548640" lvl="2">
              <a:spcBef>
                <a:spcPts val="600"/>
              </a:spcBef>
              <a:buSzPct val="70000"/>
            </a:pPr>
            <a:endParaRPr lang="hr-HR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suradničko  učenje 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hr-HR" sz="2800" dirty="0">
                <a:latin typeface="Arial" pitchFamily="34" charset="0"/>
                <a:cs typeface="Arial" pitchFamily="34" charset="0"/>
              </a:rPr>
              <a:t>konstruktivistički pristup učenju –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razvojna perspektiva poučavanja</a:t>
            </a:r>
          </a:p>
          <a:p>
            <a:pPr>
              <a:lnSpc>
                <a:spcPct val="90000"/>
              </a:lnSpc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problemski zadaci – stvarne situacije (</a:t>
            </a:r>
            <a:r>
              <a:rPr lang="hr-HR" sz="2800" u="sng" dirty="0" smtClean="0">
                <a:latin typeface="Arial" pitchFamily="34" charset="0"/>
                <a:cs typeface="Arial" pitchFamily="34" charset="0"/>
              </a:rPr>
              <a:t>praktični radovi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hr-H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r-HR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intelektualna radoznalost učenika, kreativni potencijali, istraživački duh</a:t>
            </a:r>
            <a:endParaRPr lang="hr-HR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kritičko i analitičko razmišljanje</a:t>
            </a:r>
          </a:p>
          <a:p>
            <a:pPr>
              <a:lnSpc>
                <a:spcPct val="90000"/>
              </a:lnSpc>
            </a:pP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hr-HR" sz="2600" dirty="0" smtClean="0">
                <a:latin typeface="Arial" pitchFamily="34" charset="0"/>
                <a:cs typeface="Arial" pitchFamily="34" charset="0"/>
              </a:rPr>
              <a:t>pozitivna ovisnost</a:t>
            </a:r>
          </a:p>
          <a:p>
            <a:pPr>
              <a:lnSpc>
                <a:spcPct val="90000"/>
              </a:lnSpc>
            </a:pPr>
            <a:r>
              <a:rPr lang="hr-HR" sz="2600" dirty="0" smtClean="0">
                <a:latin typeface="Arial" pitchFamily="34" charset="0"/>
                <a:cs typeface="Arial" pitchFamily="34" charset="0"/>
              </a:rPr>
              <a:t>interakcija i komunikacija</a:t>
            </a:r>
            <a:endParaRPr lang="hr-HR" sz="2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individualno i društveno iskustvo u procesu učenja</a:t>
            </a:r>
          </a:p>
          <a:p>
            <a:pPr lvl="1">
              <a:lnSpc>
                <a:spcPct val="90000"/>
              </a:lnSpc>
              <a:buClr>
                <a:srgbClr val="92D050"/>
              </a:buClr>
              <a:buNone/>
            </a:pP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hr-HR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C:\Users\Zeljka\Documents\Glas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000">
            <a:off x="6659611" y="414376"/>
            <a:ext cx="1306569" cy="1188720"/>
          </a:xfrm>
          <a:prstGeom prst="rect">
            <a:avLst/>
          </a:prstGeom>
          <a:noFill/>
        </p:spPr>
      </p:pic>
      <p:pic>
        <p:nvPicPr>
          <p:cNvPr id="5" name="Picture 7" descr="slob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0000">
            <a:off x="5604648" y="4492557"/>
            <a:ext cx="2136453" cy="128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pravo i srednje podne – </a:t>
            </a:r>
            <a:r>
              <a:rPr lang="hr-HR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moravice</a:t>
            </a:r>
            <a:r>
              <a:rPr lang="hr-H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(6) </a:t>
            </a:r>
            <a:endParaRPr lang="en-US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pravo podne ne podudara se sa srednjim</a:t>
            </a:r>
          </a:p>
          <a:p>
            <a:pPr marL="274320" lvl="1">
              <a:spcBef>
                <a:spcPts val="600"/>
              </a:spcBef>
              <a:buSzPct val="70000"/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800" dirty="0" smtClean="0">
                <a:latin typeface="Arial" pitchFamily="34" charset="0"/>
                <a:cs typeface="Arial" pitchFamily="34" charset="0"/>
              </a:rPr>
              <a:t>proljetni i jesenski ekvinocij → Sunce sporije odmiče na istok (dnevni pomaci na sjever ili jug od ekvatora tada su najveći)</a:t>
            </a:r>
          </a:p>
          <a:p>
            <a:pPr lvl="1"/>
            <a:r>
              <a:rPr lang="hr-HR" sz="2800" dirty="0" smtClean="0">
                <a:latin typeface="Arial" pitchFamily="34" charset="0"/>
                <a:cs typeface="Arial" pitchFamily="34" charset="0"/>
              </a:rPr>
              <a:t>ljetni i zimski solsticij → Sunce se giba paralelno s ekvatorom</a:t>
            </a:r>
          </a:p>
          <a:p>
            <a:pPr lvl="1"/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sz="2800" dirty="0" smtClean="0">
                <a:latin typeface="Arial" pitchFamily="34" charset="0"/>
                <a:cs typeface="Arial" pitchFamily="34" charset="0"/>
              </a:rPr>
              <a:t>kada bi se Sunce ekliptikom i gibalo ravnomjerno, njegova se projekcija na ekvator ne bi gibala ravnomjerno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zemljopisna  dužina  </a:t>
            </a:r>
            <a:r>
              <a:rPr lang="hr-HR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moravica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</a:t>
            </a:r>
            <a:endParaRPr lang="en-US" dirty="0"/>
          </a:p>
        </p:txBody>
      </p:sp>
      <p:pic>
        <p:nvPicPr>
          <p:cNvPr id="25602" name="Picture 2" descr="C:\Users\Zeljka\Documents\P4276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172200" cy="4837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zemljopisna  širina  </a:t>
            </a:r>
            <a:r>
              <a:rPr lang="hr-HR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moravica</a:t>
            </a:r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en-US" sz="3600" dirty="0"/>
          </a:p>
        </p:txBody>
      </p:sp>
      <p:pic>
        <p:nvPicPr>
          <p:cNvPr id="28674" name="Picture 2" descr="C:\Users\Zeljka\Documents\P42761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270" y="1600200"/>
            <a:ext cx="4713459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zemljopisna  širina  </a:t>
            </a:r>
            <a:r>
              <a:rPr lang="hr-HR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moravica</a:t>
            </a:r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2</a:t>
            </a:r>
            <a:endParaRPr lang="en-US" sz="3600" dirty="0"/>
          </a:p>
        </p:txBody>
      </p:sp>
      <p:pic>
        <p:nvPicPr>
          <p:cNvPr id="29698" name="Picture 2" descr="C:\Users\Zeljka\Documents\P42761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257" y="1600200"/>
            <a:ext cx="6271486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nagib ravnine zemljina ekvatora prema ravnini ekliptike – 1 </a:t>
            </a:r>
            <a:endParaRPr lang="en-US" sz="3600" dirty="0"/>
          </a:p>
        </p:txBody>
      </p:sp>
      <p:pic>
        <p:nvPicPr>
          <p:cNvPr id="26626" name="Picture 2" descr="C:\Users\Zeljka\Documents\P42760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22" y="1600200"/>
            <a:ext cx="7298155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nagib ravnine zemljina ekvatora prema ravnini ekliptike – 2 </a:t>
            </a:r>
            <a:endParaRPr lang="en-US" dirty="0"/>
          </a:p>
        </p:txBody>
      </p:sp>
      <p:pic>
        <p:nvPicPr>
          <p:cNvPr id="27650" name="Picture 2" descr="C:\Users\Zeljka\Documents\P42760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0343"/>
            <a:ext cx="7467600" cy="477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izlazak  i  zalazak  sunca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trenutak izlaska i zalaska Sunca u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Moravicama</a:t>
            </a: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zemljopisna širina</a:t>
            </a:r>
          </a:p>
          <a:p>
            <a:pPr lvl="1"/>
            <a:r>
              <a:rPr lang="hr-HR" dirty="0" smtClean="0">
                <a:latin typeface="Arial" pitchFamily="34" charset="0"/>
                <a:cs typeface="Arial" pitchFamily="34" charset="0"/>
              </a:rPr>
              <a:t>deklinacija Sunca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azimut točke izlaska i zalaska</a:t>
            </a:r>
          </a:p>
          <a:p>
            <a:r>
              <a:rPr lang="hr-HR" dirty="0" smtClean="0">
                <a:latin typeface="Arial" pitchFamily="34" charset="0"/>
                <a:cs typeface="Arial" pitchFamily="34" charset="0"/>
              </a:rPr>
              <a:t>trajanje dana i sumraka (građanskog, nautičkog i astronomskog)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večernje rumenilo neba</a:t>
            </a:r>
          </a:p>
          <a:p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lika 4" descr="Zalazak Sun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0000">
            <a:off x="4588351" y="2824531"/>
            <a:ext cx="371475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volucija  života  na  zemlji  –  1 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geološki stupac, 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. kalendar Zemljine povijesti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C:\Users\Zeljka\Documents\Zemlja 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2297"/>
            <a:ext cx="3657600" cy="378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evolucija  života  na  zemlji  –  </a:t>
            </a:r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en-US" sz="3600" dirty="0"/>
          </a:p>
        </p:txBody>
      </p:sp>
      <p:pic>
        <p:nvPicPr>
          <p:cNvPr id="32770" name="Picture 2" descr="C:\Users\Zeljka\Documents\Zemlja 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230" y="1600200"/>
            <a:ext cx="2337539" cy="4572000"/>
          </a:xfrm>
          <a:prstGeom prst="rect">
            <a:avLst/>
          </a:prstGeom>
          <a:noFill/>
        </p:spPr>
      </p:pic>
      <p:pic>
        <p:nvPicPr>
          <p:cNvPr id="6" name="Picture 2" descr="C:\Users\Ivana\Desktop\planet-zemlja-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743200"/>
            <a:ext cx="3657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hvala  na  pažnji !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hr-HR" sz="2600" dirty="0"/>
              <a:t>	</a:t>
            </a:r>
            <a:r>
              <a:rPr lang="hr-HR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Veselimo se našim budućim susretima, </a:t>
            </a:r>
          </a:p>
          <a:p>
            <a:pPr algn="ctr">
              <a:buFont typeface="Wingdings" pitchFamily="2" charset="2"/>
              <a:buNone/>
            </a:pPr>
            <a:r>
              <a:rPr lang="hr-HR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 gdje bili, </a:t>
            </a:r>
          </a:p>
          <a:p>
            <a:pPr algn="ctr">
              <a:buFont typeface="Wingdings" pitchFamily="2" charset="2"/>
              <a:buNone/>
            </a:pPr>
            <a:r>
              <a:rPr lang="hr-HR" sz="2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 nekoj sretnoj zvijezdi!</a:t>
            </a:r>
            <a:endParaRPr lang="hr-HR" sz="2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hr-HR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r-H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hr-HR" sz="3200" dirty="0" smtClean="0">
                <a:latin typeface="Arial" pitchFamily="34" charset="0"/>
                <a:cs typeface="Arial" pitchFamily="34" charset="0"/>
              </a:rPr>
              <a:t>Pitanja 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? ? ?</a:t>
            </a:r>
          </a:p>
          <a:p>
            <a:pPr>
              <a:buFont typeface="Wingdings" pitchFamily="2" charset="2"/>
              <a:buNone/>
            </a:pPr>
            <a:endParaRPr lang="hr-HR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r-H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hr-HR" sz="2600" dirty="0" smtClean="0">
                <a:latin typeface="Arial" pitchFamily="34" charset="0"/>
                <a:cs typeface="Arial" pitchFamily="34" charset="0"/>
              </a:rPr>
              <a:t>  e </a:t>
            </a:r>
            <a:r>
              <a:rPr lang="hr-HR" sz="2600" dirty="0">
                <a:latin typeface="Arial" pitchFamily="34" charset="0"/>
                <a:cs typeface="Arial" pitchFamily="34" charset="0"/>
              </a:rPr>
              <a:t>– mail: </a:t>
            </a:r>
            <a:endParaRPr lang="hr-HR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r-HR" sz="2600" dirty="0" smtClean="0">
                <a:latin typeface="Arial" pitchFamily="34" charset="0"/>
                <a:cs typeface="Arial" pitchFamily="34" charset="0"/>
              </a:rPr>
              <a:t>   tina.stimac51@</a:t>
            </a:r>
            <a:r>
              <a:rPr lang="hr-HR" sz="2600" dirty="0" err="1" smtClean="0">
                <a:latin typeface="Arial" pitchFamily="34" charset="0"/>
                <a:cs typeface="Arial" pitchFamily="34" charset="0"/>
              </a:rPr>
              <a:t>gmail.com</a:t>
            </a:r>
            <a:endParaRPr lang="hr-HR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hr-HR" sz="2600" dirty="0" smtClean="0">
                <a:latin typeface="Arial" pitchFamily="34" charset="0"/>
                <a:cs typeface="Arial" pitchFamily="34" charset="0"/>
              </a:rPr>
              <a:t>   zeljka.vrcelj@skole.hr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468313" y="1700213"/>
            <a:ext cx="4038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en-US" sz="260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300000">
            <a:off x="809976" y="1719263"/>
            <a:ext cx="3333047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zemlja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treći planet od Sunca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najveći od stjenovitih planeta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atmosfera bogata kisikom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tekuća voda na površini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jedini (?) na kojem se razvio život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 descr="Slikovni rezultat za zeml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Zeljka\Documents\Zemlj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000">
            <a:off x="5842478" y="736498"/>
            <a:ext cx="1990049" cy="2011680"/>
          </a:xfrm>
          <a:prstGeom prst="rect">
            <a:avLst/>
          </a:prstGeom>
          <a:noFill/>
        </p:spPr>
      </p:pic>
      <p:pic>
        <p:nvPicPr>
          <p:cNvPr id="2052" name="Picture 4" descr="C:\Users\Zeljka\Documents\Zemlj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200400"/>
            <a:ext cx="2286000" cy="2286000"/>
          </a:xfrm>
          <a:prstGeom prst="rect">
            <a:avLst/>
          </a:prstGeom>
          <a:noFill/>
        </p:spPr>
      </p:pic>
      <p:pic>
        <p:nvPicPr>
          <p:cNvPr id="7" name="Picture 2" descr="C:\Users\Ivana\Desktop\Top_of_Atmosphe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0000">
            <a:off x="3322568" y="4642846"/>
            <a:ext cx="2755250" cy="1828800"/>
          </a:xfrm>
          <a:prstGeom prst="rect">
            <a:avLst/>
          </a:prstGeom>
          <a:noFill/>
        </p:spPr>
      </p:pic>
      <p:pic>
        <p:nvPicPr>
          <p:cNvPr id="2054" name="Picture 6" descr="C:\Users\Zeljka\Documents\Zemlja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000">
            <a:off x="948131" y="4390336"/>
            <a:ext cx="1828673" cy="1336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zemljina  rotacija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izmjena dana i noći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Zeljka\Documents\Zemlja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4267200" cy="3200400"/>
          </a:xfrm>
          <a:prstGeom prst="rect">
            <a:avLst/>
          </a:prstGeom>
          <a:noFill/>
        </p:spPr>
      </p:pic>
      <p:pic>
        <p:nvPicPr>
          <p:cNvPr id="11" name="Picture 5" descr="C:\Users\Zeljka\Documents\Zemlja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051927" cy="2286000"/>
          </a:xfrm>
          <a:prstGeom prst="rect">
            <a:avLst/>
          </a:prstGeom>
          <a:noFill/>
        </p:spPr>
      </p:pic>
      <p:pic>
        <p:nvPicPr>
          <p:cNvPr id="13" name="Picture 6" descr="C:\Users\Zeljka\Documents\Zemlja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000">
            <a:off x="5677876" y="4251062"/>
            <a:ext cx="2335968" cy="155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zemljina  revolucija</a:t>
            </a:r>
            <a:endParaRPr lang="en-US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promjena godišnjih doba</a:t>
            </a: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C:\Users\Zeljka\Documents\Zemlja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2743200" cy="2743200"/>
          </a:xfrm>
          <a:prstGeom prst="rect">
            <a:avLst/>
          </a:prstGeom>
          <a:noFill/>
        </p:spPr>
      </p:pic>
      <p:pic>
        <p:nvPicPr>
          <p:cNvPr id="1029" name="Picture 5" descr="C:\Users\Zeljka\Documents\Zemlja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gibanja  zemlje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poster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		  </a:t>
            </a:r>
            <a:r>
              <a:rPr lang="hr-HR" sz="2600" dirty="0" err="1" smtClean="0">
                <a:latin typeface="Arial" pitchFamily="34" charset="0"/>
                <a:cs typeface="Arial" pitchFamily="34" charset="0"/>
              </a:rPr>
              <a:t>Gnomon</a:t>
            </a:r>
            <a:endParaRPr lang="hr-H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zervirano mjesto sadržaja 4" descr="Gnom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2743200"/>
            <a:ext cx="3581400" cy="2383259"/>
          </a:xfrm>
        </p:spPr>
      </p:pic>
      <p:pic>
        <p:nvPicPr>
          <p:cNvPr id="1026" name="Picture 2" descr="C:\Users\Zeljka\Documents\Zemlja 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914400"/>
            <a:ext cx="2619375" cy="38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gnomon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doba dana – sunčana ura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položaj mjesnog meridijana (smjer sjever – jug); preostale strane svijeta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pravo Sunčevo podne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visina Sunca nad horizontom tijekom dana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visina Sunca u kulminaciji kroz godinu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zemljopisna dužina mjesta opažanja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zemljopisna širina mjesta opažanja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nagib ekliptike prema nebeskom ekvatoru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određivanje  položaja  </a:t>
            </a:r>
            <a:b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mjesnog  meridijana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Moravice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M 1 : 3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15. veljače 2017.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L = 18 cm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t = 12 h 15 min → </a:t>
            </a:r>
          </a:p>
          <a:p>
            <a:pPr>
              <a:buNone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hr-HR" sz="28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hr-HR" sz="2800" baseline="-25000" dirty="0" err="1" smtClean="0">
                <a:latin typeface="Arial" pitchFamily="34" charset="0"/>
                <a:cs typeface="Arial" pitchFamily="34" charset="0"/>
              </a:rPr>
              <a:t>min</a:t>
            </a:r>
            <a:r>
              <a:rPr lang="hr-HR" sz="28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= 29,25 cm</a:t>
            </a:r>
          </a:p>
          <a:p>
            <a:r>
              <a:rPr lang="hr-HR" sz="2800" b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 – duljina štapa</a:t>
            </a:r>
          </a:p>
          <a:p>
            <a:r>
              <a:rPr lang="hr-HR" sz="2800" dirty="0" smtClean="0">
                <a:latin typeface="Arial" pitchFamily="34" charset="0"/>
                <a:cs typeface="Arial" pitchFamily="34" charset="0"/>
              </a:rPr>
              <a:t>t – vrijeme mjerenja</a:t>
            </a:r>
          </a:p>
          <a:p>
            <a:r>
              <a:rPr lang="hr-HR" sz="2800" b="1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hr-HR" sz="2800" b="1" baseline="-25000" dirty="0" err="1" smtClean="0">
                <a:latin typeface="Arial" pitchFamily="34" charset="0"/>
                <a:cs typeface="Arial" pitchFamily="34" charset="0"/>
              </a:rPr>
              <a:t>min</a:t>
            </a:r>
            <a:r>
              <a:rPr lang="hr-HR" sz="28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– duljina najkraće 	 	  sjene štapa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Zeljka\Documents\P4276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62708"/>
            <a:ext cx="4038600" cy="3924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određivanje  visine  sunca  </a:t>
            </a:r>
            <a:b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hr-H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nad  horizontom  –  1 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hr-HR" sz="3200" dirty="0" err="1" smtClean="0">
                <a:latin typeface="Arial" pitchFamily="34" charset="0"/>
                <a:cs typeface="Arial" pitchFamily="34" charset="0"/>
              </a:rPr>
              <a:t>Moravice</a:t>
            </a:r>
            <a:endParaRPr lang="hr-H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M 1 : 5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15. veljače 2017.</a:t>
            </a:r>
          </a:p>
          <a:p>
            <a:r>
              <a:rPr lang="hr-HR" sz="3200" dirty="0" smtClean="0">
                <a:latin typeface="Arial" pitchFamily="34" charset="0"/>
                <a:cs typeface="Arial" pitchFamily="34" charset="0"/>
              </a:rPr>
              <a:t>t = 12 h 15 min</a:t>
            </a:r>
          </a:p>
          <a:p>
            <a:r>
              <a:rPr lang="hr-HR" sz="32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hr-HR" sz="3200" baseline="-250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r-HR" sz="32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3200" dirty="0" smtClean="0">
                <a:latin typeface="Arial" pitchFamily="34" charset="0"/>
                <a:cs typeface="Arial" pitchFamily="34" charset="0"/>
              </a:rPr>
              <a:t>= 31°30'</a:t>
            </a:r>
          </a:p>
          <a:p>
            <a:r>
              <a:rPr lang="hr-HR" sz="32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hr-HR" sz="3200" b="1" baseline="-25000" dirty="0" err="1" smtClean="0">
                <a:latin typeface="Arial" pitchFamily="34" charset="0"/>
                <a:cs typeface="Arial" pitchFamily="34" charset="0"/>
              </a:rPr>
              <a:t>max</a:t>
            </a:r>
            <a:r>
              <a:rPr lang="hr-HR" sz="32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3200" dirty="0" smtClean="0">
                <a:latin typeface="Arial" pitchFamily="34" charset="0"/>
                <a:cs typeface="Arial" pitchFamily="34" charset="0"/>
              </a:rPr>
              <a:t>– visina Sunca u    	   kulminaciji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7650" name="Picture 2" descr="C:\Users\Zeljka\Documents\P42761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40479"/>
            <a:ext cx="3657600" cy="2291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547</TotalTime>
  <Words>809</Words>
  <Application>Microsoft Office PowerPoint</Application>
  <PresentationFormat>Prikaz na zaslonu (4:3)</PresentationFormat>
  <Paragraphs>150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1" baseType="lpstr">
      <vt:lpstr>Oriel</vt:lpstr>
      <vt:lpstr>Jednadžba</vt:lpstr>
      <vt:lpstr>gibanja veličanstvenog “trećeg kamena  od sunca”</vt:lpstr>
      <vt:lpstr>suradničko  učenje </vt:lpstr>
      <vt:lpstr>zemlja</vt:lpstr>
      <vt:lpstr>zemljina  rotacija</vt:lpstr>
      <vt:lpstr>zemljina  revolucija</vt:lpstr>
      <vt:lpstr>gibanja  zemlje</vt:lpstr>
      <vt:lpstr>gnomon</vt:lpstr>
      <vt:lpstr>određivanje  položaja   mjesnog  meridijana</vt:lpstr>
      <vt:lpstr>određivanje  visine  sunca   nad  horizontom  –  1 </vt:lpstr>
      <vt:lpstr>određivanje  visine  sunca   nad  horizontom  –  2</vt:lpstr>
      <vt:lpstr>graf ovisnosti visine sunca  u kulminaciji o datumu mjerenja</vt:lpstr>
      <vt:lpstr>graf  visine  sunca  tijekom  dana</vt:lpstr>
      <vt:lpstr>određivanje  trenutka  pravog podneva</vt:lpstr>
      <vt:lpstr>graf trenutaka pravog podneva</vt:lpstr>
      <vt:lpstr>pravo i srednje podne – moravice (1)  </vt:lpstr>
      <vt:lpstr>pravo i srednje podne – moravice (2) </vt:lpstr>
      <vt:lpstr>pravo i srednje podne – moravice (3) </vt:lpstr>
      <vt:lpstr>pravo i srednje podne – moravice (4) </vt:lpstr>
      <vt:lpstr>pravo i srednje podne – moravice (5) </vt:lpstr>
      <vt:lpstr>pravo i srednje podne – moravice (6) </vt:lpstr>
      <vt:lpstr>zemljopisna  dužina  moravica</vt:lpstr>
      <vt:lpstr>zemljopisna  širina  moravica – 1 </vt:lpstr>
      <vt:lpstr>zemljopisna  širina  moravica – 2</vt:lpstr>
      <vt:lpstr>nagib ravnine zemljina ekvatora prema ravnini ekliptike – 1 </vt:lpstr>
      <vt:lpstr>nagib ravnine zemljina ekvatora prema ravnini ekliptike – 2 </vt:lpstr>
      <vt:lpstr>izlazak  i  zalazak  sunca</vt:lpstr>
      <vt:lpstr>evolucija  života  na  zemlji  –  1 </vt:lpstr>
      <vt:lpstr>evolucija  života  na  zemlji  –  2 </vt:lpstr>
      <vt:lpstr>hvala  na  pažnji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gibanja veličanstvenog “trećeg kamena  od sunca”</dc:title>
  <dc:creator>Zeljka</dc:creator>
  <cp:lastModifiedBy>Zeljka</cp:lastModifiedBy>
  <cp:revision>64</cp:revision>
  <dcterms:created xsi:type="dcterms:W3CDTF">2017-04-25T16:59:08Z</dcterms:created>
  <dcterms:modified xsi:type="dcterms:W3CDTF">2017-04-27T21:17:40Z</dcterms:modified>
</cp:coreProperties>
</file>